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3DB3BE9-FAC7-4875-BFB6-E889E15C0F1B}"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3DB3BE9-FAC7-4875-BFB6-E889E15C0F1B}"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3DB3BE9-FAC7-4875-BFB6-E889E15C0F1B}"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3DB3BE9-FAC7-4875-BFB6-E889E15C0F1B}"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3DB3BE9-FAC7-4875-BFB6-E889E15C0F1B}"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3DB3BE9-FAC7-4875-BFB6-E889E15C0F1B}"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3DB3BE9-FAC7-4875-BFB6-E889E15C0F1B}"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3DB3BE9-FAC7-4875-BFB6-E889E15C0F1B}"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3DB3BE9-FAC7-4875-BFB6-E889E15C0F1B}"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DB3BE9-FAC7-4875-BFB6-E889E15C0F1B}"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DB3BE9-FAC7-4875-BFB6-E889E15C0F1B}"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B4A5CA-4B04-4201-A2F1-D72BEF71151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3DB3BE9-FAC7-4875-BFB6-E889E15C0F1B}"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1B4A5CA-4B04-4201-A2F1-D72BEF71151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73025"/>
            <a:ext cx="7772400" cy="1470025"/>
          </a:xfrm>
        </p:spPr>
        <p:txBody>
          <a:bodyPr>
            <a:normAutofit/>
          </a:bodyPr>
          <a:lstStyle/>
          <a:p>
            <a:r>
              <a:rPr lang="ar-SA" sz="3600" b="1" dirty="0"/>
              <a:t>3-الملاحظة </a:t>
            </a:r>
            <a:r>
              <a:rPr lang="en-US" sz="3600" dirty="0"/>
              <a:t/>
            </a:r>
            <a:br>
              <a:rPr lang="en-US" sz="3600" dirty="0"/>
            </a:br>
            <a:r>
              <a:rPr lang="ar-SA" sz="3600" b="1" dirty="0"/>
              <a:t>أولا : مفهوم الملاحظة </a:t>
            </a:r>
            <a:endParaRPr lang="ar-IQ" dirty="0"/>
          </a:p>
        </p:txBody>
      </p:sp>
      <p:sp>
        <p:nvSpPr>
          <p:cNvPr id="3" name="عنوان فرعي 2"/>
          <p:cNvSpPr>
            <a:spLocks noGrp="1"/>
          </p:cNvSpPr>
          <p:nvPr>
            <p:ph type="subTitle" idx="1"/>
          </p:nvPr>
        </p:nvSpPr>
        <p:spPr>
          <a:xfrm>
            <a:off x="714348" y="1571612"/>
            <a:ext cx="7858180" cy="4067188"/>
          </a:xfrm>
        </p:spPr>
        <p:txBody>
          <a:bodyPr>
            <a:normAutofit fontScale="92500" lnSpcReduction="10000"/>
          </a:bodyPr>
          <a:lstStyle/>
          <a:p>
            <a:pPr algn="just"/>
            <a:r>
              <a:rPr lang="ar-SA" dirty="0"/>
              <a:t>	</a:t>
            </a:r>
            <a:r>
              <a:rPr lang="ar-SA" dirty="0">
                <a:solidFill>
                  <a:schemeClr val="tx1"/>
                </a:solidFill>
              </a:rPr>
              <a:t>وهي من وسائل جمع البيانات وأدوات البحث، وتعد أفضل الوسائل للإجابة عن أسئلة البحث ،وخصوصا عندما تكون هناك معلومات لا يدلي </a:t>
            </a:r>
            <a:r>
              <a:rPr lang="ar-SA" dirty="0" err="1">
                <a:solidFill>
                  <a:schemeClr val="tx1"/>
                </a:solidFill>
              </a:rPr>
              <a:t>بها</a:t>
            </a:r>
            <a:r>
              <a:rPr lang="ar-SA" dirty="0">
                <a:solidFill>
                  <a:schemeClr val="tx1"/>
                </a:solidFill>
              </a:rPr>
              <a:t> المجيب كان تكون معلومات شخصية في الاستبيان والمقابلة ، وهنا يمكن من المراقبة والملاحظة أن نكتشف تلك الجوانب التي لا يمكن كشفها في الأدوات السابقة. </a:t>
            </a:r>
            <a:endParaRPr lang="en-US" dirty="0">
              <a:solidFill>
                <a:schemeClr val="tx1"/>
              </a:solidFill>
            </a:endParaRPr>
          </a:p>
          <a:p>
            <a:pPr algn="just"/>
            <a:r>
              <a:rPr lang="ar-SA" dirty="0">
                <a:solidFill>
                  <a:schemeClr val="tx1"/>
                </a:solidFill>
              </a:rPr>
              <a:t>	وتعتمد الملاحظة على الحواس للإنسان منها السمع والنظر واللمس لجمع الحقائق والمعلومات التي تساعد في تحديد المشكلة ومعالجتها .وفي بعض الأحيان لا تعطي الحواس الرؤية الحقيقة للأشياء وربما تخدعه</a:t>
            </a:r>
            <a:r>
              <a:rPr lang="ar-SA" dirty="0"/>
              <a:t>.</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a:bodyPr>
          <a:lstStyle/>
          <a:p>
            <a:r>
              <a:rPr lang="ar-SA" dirty="0"/>
              <a:t> </a:t>
            </a:r>
            <a:endParaRPr lang="en-US" dirty="0"/>
          </a:p>
          <a:p>
            <a:r>
              <a:rPr lang="ar-SA" b="1" dirty="0"/>
              <a:t>ثانيا : أساليب الملاحظة:</a:t>
            </a:r>
            <a:endParaRPr lang="en-US" dirty="0"/>
          </a:p>
          <a:p>
            <a:pPr lvl="0"/>
            <a:r>
              <a:rPr lang="ar-SA" b="1" dirty="0"/>
              <a:t>الملاحظة البسيطة.</a:t>
            </a:r>
            <a:endParaRPr lang="en-US" dirty="0"/>
          </a:p>
          <a:p>
            <a:r>
              <a:rPr lang="ar-SA" dirty="0"/>
              <a:t>	وهي الملاحظة وفق الظروف الطبيعية ، إذ يتم ملاحظة الأشياء كما تحدث تلقائيا في ظروف طبيعية ودون استخدام أدوات دقيقة ، أو إخضاع الملاحظة للضبط العلمي.</a:t>
            </a:r>
            <a:endParaRPr lang="en-US" dirty="0"/>
          </a:p>
          <a:p>
            <a:r>
              <a:rPr lang="ar-SA" dirty="0"/>
              <a:t>	وتستخدم هذه الملاحظة في البحوث النفسية والاجتماعية والتربوية وغيرها من المجالات الأخرى ومن أمثلتها ملاحظة الأنشطة التي يمارسها الطلاب ، أو ملاحظة ألعاب الأطفال، وغيرها من الأمثلة التربوية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r>
              <a:rPr lang="ar-SA" b="1" dirty="0"/>
              <a:t>	وتقسم الملاحظة البسيطة إلى قسمين هما :</a:t>
            </a:r>
            <a:endParaRPr lang="en-US" dirty="0"/>
          </a:p>
          <a:p>
            <a:r>
              <a:rPr lang="ar-SA" b="1" dirty="0"/>
              <a:t> </a:t>
            </a:r>
            <a:endParaRPr lang="en-US" dirty="0"/>
          </a:p>
          <a:p>
            <a:pPr lvl="0"/>
            <a:r>
              <a:rPr lang="ar-SA" b="1" dirty="0"/>
              <a:t>الملاحظة غير المشاركة.</a:t>
            </a:r>
            <a:endParaRPr lang="en-US" dirty="0"/>
          </a:p>
          <a:p>
            <a:r>
              <a:rPr lang="ar-SA" dirty="0"/>
              <a:t>	وهنا لا يشترك الباحث بشكل مباشر في الموقف المراد ملاحظة ، أي ملاحظة المبحوثين من دون أن يتفاعل مع موضوع الملاحظة ولا يؤثر فيه ، وهذا النوع يعطي الفرصة لملاحظة السلوك الفعلي للمبحوثين في صورته الطبيعية .</a:t>
            </a:r>
            <a:endParaRPr lang="en-US" dirty="0"/>
          </a:p>
          <a:p>
            <a:pPr lvl="0"/>
            <a:r>
              <a:rPr lang="ar-SA" b="1" dirty="0"/>
              <a:t>الملاحظة المشاركة.</a:t>
            </a:r>
            <a:endParaRPr lang="en-US" dirty="0"/>
          </a:p>
          <a:p>
            <a:r>
              <a:rPr lang="ar-SA" dirty="0"/>
              <a:t>	وهي الملاحظة التي يشترك الباحث فيها ويصبح جزء منها ، أي يصبح الباحث جزء من الجماعة التي يقوم بدراستها وان يتجاوب معها ، ويمر بنفس ظروفها ويتعرض لجميع المؤثرات التي تخضع لها.</a:t>
            </a:r>
            <a:endParaRPr lang="en-US" dirty="0"/>
          </a:p>
          <a:p>
            <a:r>
              <a:rPr lang="ar-SA" dirty="0"/>
              <a:t>	ومن الأسباب استخدام هذا النوع لكي يتمكن الباحث من رؤية الموقف من الداخل التي بالتأكيد تختلف رؤية من الخارج.وهنا يمكن للباحث تعريف شخصيته والكشف عن أهداف الملاحظة وهنا تكون الملاحظة (ظاهرة)، وبمرور الزمن تنشأ بينه وبين المبحوثين نوع من الألفة  والتعاون ، ويصبح وجوده أمرا طبيعيا .</a:t>
            </a:r>
            <a:endParaRPr lang="en-US" dirty="0"/>
          </a:p>
          <a:p>
            <a:r>
              <a:rPr lang="ar-SA" dirty="0"/>
              <a:t>	وفي بعض الأحيان لا يفصح عن شخصية وفي هذه الحالة تكون الملاحظة ضمنية (غير ظاهرة) وهنا يكون سلوك المبحوثين تلقائيا والمعلومات التي يحصل عليها صادقة.</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85000" lnSpcReduction="20000"/>
          </a:bodyPr>
          <a:lstStyle/>
          <a:p>
            <a:pPr lvl="0"/>
            <a:r>
              <a:rPr lang="ar-SA" b="1" dirty="0"/>
              <a:t>الملاحظة المنظمة.</a:t>
            </a:r>
            <a:endParaRPr lang="en-US" dirty="0"/>
          </a:p>
          <a:p>
            <a:r>
              <a:rPr lang="ar-SA" dirty="0"/>
              <a:t>	وهي الملاحظة التي تنحصر في موضوع معين محددة من قبل ، والتي تخضع للضبط العلمي للمبحوث والقائم بالملاحظة إضافة للموقف التي تتم فيه الملاحظة ، ويمكن أن تؤدي هذه الملاحظة بمشاركة أو بدون مشاركة الباحث . ويكثر استخدامها في البحوث والدراسات الوصفية.</a:t>
            </a:r>
            <a:endParaRPr lang="en-US" dirty="0"/>
          </a:p>
          <a:p>
            <a:r>
              <a:rPr lang="ar-SA" dirty="0"/>
              <a:t>	 ويمكن أداء هذه الملاحظة بطريقتين :</a:t>
            </a:r>
            <a:endParaRPr lang="en-US" dirty="0"/>
          </a:p>
          <a:p>
            <a:pPr lvl="0"/>
            <a:r>
              <a:rPr lang="ar-SA" dirty="0"/>
              <a:t>الملاحظة في الأجواء الطبيعية أي ملاحظة الظاهرة على طبيعتها.</a:t>
            </a:r>
            <a:endParaRPr lang="en-US" dirty="0"/>
          </a:p>
          <a:p>
            <a:pPr lvl="0"/>
            <a:r>
              <a:rPr lang="ar-SA" dirty="0"/>
              <a:t>الملاحظة في أجواء المعمل الصناعي.</a:t>
            </a:r>
            <a:endParaRPr lang="en-US" dirty="0"/>
          </a:p>
          <a:p>
            <a:r>
              <a:rPr lang="ar-SA" dirty="0"/>
              <a:t>	وكلما كان الموقف الذي تتم فيه الملاحظة طبيعيا كلما كانت النتائج أدق ، لان هناك الكثير من الظواهر تتغير إذا ما تم ملاحظتها في جو المعمل الصناعي.</a:t>
            </a:r>
            <a:endParaRPr lang="en-US" dirty="0"/>
          </a:p>
          <a:p>
            <a:r>
              <a:rPr lang="ar-SA" dirty="0"/>
              <a:t>	وعند القيام بالملاحظة يجب أعداد متطلبات الملاحظة من تحديد فئات الملاحظة تحديدا دقيقا، كذلك تسجيل الملاحظة لعدم نسيانها ، ولتقليل التحيز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85000" lnSpcReduction="20000"/>
          </a:bodyPr>
          <a:lstStyle/>
          <a:p>
            <a:r>
              <a:rPr lang="ar-SA" b="1" dirty="0"/>
              <a:t>ثالثا : فوائد الملاحظة.</a:t>
            </a:r>
            <a:endParaRPr lang="en-US" dirty="0"/>
          </a:p>
          <a:p>
            <a:pPr lvl="0"/>
            <a:r>
              <a:rPr lang="ar-SA" dirty="0"/>
              <a:t>تساعد في الكشف الفعلي لسلوك الأفراد في مواقف الحياة الطبيعية ، وهو يختلف عن السلوك في جو المعمل.</a:t>
            </a:r>
            <a:endParaRPr lang="en-US" dirty="0"/>
          </a:p>
          <a:p>
            <a:pPr lvl="0"/>
            <a:r>
              <a:rPr lang="ar-SA" dirty="0"/>
              <a:t>مهم جدا في حالة عدم جدوى الاستبيان والمقابلة في الكشف عن معلومات يرفض المبحوث الإفصاح عنها أو الإجابة عن أمور محرجة.</a:t>
            </a:r>
            <a:endParaRPr lang="en-US" dirty="0"/>
          </a:p>
          <a:p>
            <a:pPr lvl="0"/>
            <a:r>
              <a:rPr lang="ar-SA" dirty="0"/>
              <a:t>  لا تتطلب أدوات قياس معقدة.</a:t>
            </a:r>
            <a:endParaRPr lang="en-US" dirty="0"/>
          </a:p>
          <a:p>
            <a:r>
              <a:rPr lang="en-US" dirty="0"/>
              <a:t> </a:t>
            </a:r>
          </a:p>
          <a:p>
            <a:r>
              <a:rPr lang="ar-SA" b="1" dirty="0"/>
              <a:t>رابع: عيوب الملاحظة.  </a:t>
            </a:r>
            <a:endParaRPr lang="en-US" dirty="0"/>
          </a:p>
          <a:p>
            <a:pPr lvl="0"/>
            <a:r>
              <a:rPr lang="ar-SA" dirty="0"/>
              <a:t>قد يلاحظ الباحث الظواهر التي تتفق مع اتجاهاته وأهدافه وتتصل باهتماماته فقط .</a:t>
            </a:r>
            <a:endParaRPr lang="en-US" dirty="0"/>
          </a:p>
          <a:p>
            <a:pPr lvl="0"/>
            <a:r>
              <a:rPr lang="ar-SA" dirty="0"/>
              <a:t> في بعض الأحيان يتعمد المبحوث إظهار سلوك غير حقيقي إذا ما علموا أنهم في موقف ملاحظة.</a:t>
            </a:r>
            <a:endParaRPr lang="en-US" dirty="0"/>
          </a:p>
          <a:p>
            <a:pPr lvl="0"/>
            <a:r>
              <a:rPr lang="ar-SA" dirty="0"/>
              <a:t>كثير ما تخدع الحواس الباحث عن رؤية الأشياء كما حدثت فعلا.</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57</Words>
  <Application>Microsoft Office PowerPoint</Application>
  <PresentationFormat>عرض على الشاشة (3:4)‏</PresentationFormat>
  <Paragraphs>32</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3-الملاحظة  أولا : مفهوم الملاحظة </vt:lpstr>
      <vt:lpstr>الشريحة 2</vt:lpstr>
      <vt:lpstr>الشريحة 3</vt:lpstr>
      <vt:lpstr>الشريحة 4</vt:lpstr>
      <vt:lpstr>الشريحة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3-الملاحظة  أولا : مفهوم الملاحظة </dc:title>
  <dc:creator>KING</dc:creator>
  <cp:lastModifiedBy>KING</cp:lastModifiedBy>
  <cp:revision>2</cp:revision>
  <dcterms:created xsi:type="dcterms:W3CDTF">2018-12-10T17:32:24Z</dcterms:created>
  <dcterms:modified xsi:type="dcterms:W3CDTF">2018-12-10T17:36:47Z</dcterms:modified>
</cp:coreProperties>
</file>